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302" r:id="rId5"/>
    <p:sldId id="301" r:id="rId6"/>
    <p:sldId id="287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2" r:id="rId16"/>
    <p:sldId id="258" r:id="rId17"/>
    <p:sldId id="273" r:id="rId18"/>
    <p:sldId id="274" r:id="rId19"/>
    <p:sldId id="276" r:id="rId20"/>
    <p:sldId id="293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94" r:id="rId29"/>
    <p:sldId id="288" r:id="rId30"/>
    <p:sldId id="260" r:id="rId31"/>
    <p:sldId id="295" r:id="rId32"/>
    <p:sldId id="290" r:id="rId33"/>
    <p:sldId id="291" r:id="rId34"/>
    <p:sldId id="292" r:id="rId35"/>
    <p:sldId id="300" r:id="rId36"/>
    <p:sldId id="296" r:id="rId37"/>
    <p:sldId id="298" r:id="rId38"/>
    <p:sldId id="299" r:id="rId39"/>
    <p:sldId id="303" r:id="rId40"/>
    <p:sldId id="263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6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683568" y="476672"/>
            <a:ext cx="7776864" cy="583264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7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1943200" y="0"/>
            <a:ext cx="72008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2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3789040"/>
            <a:ext cx="9144000" cy="17281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8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971600" y="0"/>
            <a:ext cx="7128792" cy="54452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2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-20256"/>
            <a:ext cx="72008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0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323528" y="234048"/>
            <a:ext cx="4536504" cy="63367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8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it/url?sa=i&amp;rct=j&amp;q=teshuvah&amp;source=images&amp;cd=&amp;cad=rja&amp;docid=wmkWXMvGiRuX6M&amp;tbnid=Tm5GfGGx_yGXgM:&amp;ved=0CAUQjRw&amp;url=http://www.tradcong.org/halacha.htm&amp;ei=Huk2UZ_oE47XPZq-gLgM&amp;bvm=bv.43287494,d.ZWU&amp;psig=AFQjCNGTq8vRKS5dKKd_ypcSQYiFXGs-3g&amp;ust=136263950566810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3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1720" y="452079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Quando era ancora lontano, suo padre lo vide, ebbe compassione, gli corse incontro, gli si gettò al collo e lo baciò. </a:t>
            </a:r>
            <a:r>
              <a:rPr lang="it-IT" sz="2400" baseline="30000" dirty="0"/>
              <a:t>21</a:t>
            </a:r>
            <a:r>
              <a:rPr lang="it-IT" sz="2400" dirty="0"/>
              <a:t>Il figlio gli disse: «Padre, ho peccato verso il Cielo e davanti a te; non sono più degno di essere chiamato tuo figlio». </a:t>
            </a:r>
            <a:endParaRPr lang="it-IT" sz="24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696744" cy="3256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30508" y="2618364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/>
              <a:t>22</a:t>
            </a:r>
            <a:r>
              <a:rPr lang="it-IT" sz="2400" dirty="0" smtClean="0"/>
              <a:t>Ma </a:t>
            </a:r>
            <a:r>
              <a:rPr lang="it-IT" sz="2400" dirty="0"/>
              <a:t>il padre disse ai servi: «Presto, portate qui il vestito più bello e fateglielo indossare, mettetegli l'anello al dito e i sandali ai piedi. </a:t>
            </a:r>
            <a:r>
              <a:rPr lang="it-IT" sz="2400" baseline="30000" dirty="0"/>
              <a:t>23</a:t>
            </a:r>
            <a:r>
              <a:rPr lang="it-IT" sz="2400" dirty="0"/>
              <a:t>Prendete il vitello grasso, ammazzatelo, mangiamo e facciamo festa, </a:t>
            </a:r>
            <a:r>
              <a:rPr lang="it-IT" sz="2400" baseline="30000" dirty="0"/>
              <a:t>24</a:t>
            </a:r>
            <a:r>
              <a:rPr lang="it-IT" sz="2400" dirty="0"/>
              <a:t>perché questo mio figlio era morto ed è tornato in vita, era perduto ed è stato ritrovato». E cominciarono a far festa</a:t>
            </a:r>
            <a:r>
              <a:rPr lang="it-IT" sz="2400" dirty="0" smtClean="0"/>
              <a:t>.</a:t>
            </a:r>
          </a:p>
        </p:txBody>
      </p:sp>
      <p:pic>
        <p:nvPicPr>
          <p:cNvPr id="4098" name="Picture 2" descr="http://www.rembrandtpainting.net/prodigal_son/murill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8435" y="476672"/>
            <a:ext cx="2680553" cy="5918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32040" y="2333829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/>
              <a:t>25</a:t>
            </a:r>
            <a:r>
              <a:rPr lang="it-IT" sz="2400" dirty="0"/>
              <a:t>Il figlio maggiore si trovava nei campi. Al ritorno, quando fu vicino a casa, udì la musica e le danze; </a:t>
            </a:r>
            <a:r>
              <a:rPr lang="it-IT" sz="2400" baseline="30000" dirty="0"/>
              <a:t>26</a:t>
            </a:r>
            <a:r>
              <a:rPr lang="it-IT" sz="2400" dirty="0"/>
              <a:t>chiamò uno dei servi e gli domandò che cosa fosse tutto questo. </a:t>
            </a:r>
            <a:r>
              <a:rPr lang="it-IT" sz="2400" baseline="30000" dirty="0"/>
              <a:t>27</a:t>
            </a:r>
            <a:r>
              <a:rPr lang="it-IT" sz="2400" dirty="0"/>
              <a:t>Quello gli rispose: «Tuo fratello è qui e tuo padre ha fatto ammazzare il vitello grasso, perché lo ha riavuto sano e salvo». </a:t>
            </a:r>
            <a:r>
              <a:rPr lang="it-IT" sz="2400" baseline="30000" dirty="0"/>
              <a:t>28</a:t>
            </a:r>
            <a:r>
              <a:rPr lang="it-IT" sz="2400" dirty="0"/>
              <a:t>Egli si indignò, e non voleva entrare. </a:t>
            </a:r>
          </a:p>
        </p:txBody>
      </p:sp>
      <p:pic>
        <p:nvPicPr>
          <p:cNvPr id="1029" name="Picture 5" descr="http://farm4.static.flickr.com/3042/2754725884_dff1b8da5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404664"/>
            <a:ext cx="4032448" cy="4006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12676" y="1628800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Suo </a:t>
            </a:r>
            <a:r>
              <a:rPr lang="it-IT" sz="2400" dirty="0"/>
              <a:t>padre allora uscì a supplicarlo. </a:t>
            </a:r>
            <a:r>
              <a:rPr lang="it-IT" sz="2400" baseline="30000" dirty="0"/>
              <a:t>29</a:t>
            </a:r>
            <a:r>
              <a:rPr lang="it-IT" sz="2400" dirty="0"/>
              <a:t>Ma egli rispose a suo padre: «Ecco, io ti servo da tanti anni e non ho mai disobbedito a un tuo comando, e tu non mi hai mai dato un capretto per far festa con i miei amici. </a:t>
            </a:r>
            <a:r>
              <a:rPr lang="it-IT" sz="2400" baseline="30000" dirty="0"/>
              <a:t>30</a:t>
            </a:r>
            <a:r>
              <a:rPr lang="it-IT" sz="2400" dirty="0"/>
              <a:t>Ma ora che è tornato questo tuo figlio, il quale ha divorato le tue sostanze con le prostitute, per lui hai ammazzato il vitello grasso». </a:t>
            </a:r>
          </a:p>
        </p:txBody>
      </p:sp>
      <p:pic>
        <p:nvPicPr>
          <p:cNvPr id="3074" name="Picture 2" descr="http://1.bp.blogspot.com/-_6dAu87RHhQ/T_CAMjXgXQI/AAAAAAAAAVg/RzPUym79Wl0/s1600/Return+of+the+prodigal+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1482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11760" y="4470504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/>
              <a:t>31</a:t>
            </a:r>
            <a:r>
              <a:rPr lang="it-IT" sz="2400" dirty="0" smtClean="0"/>
              <a:t>Gli </a:t>
            </a:r>
            <a:r>
              <a:rPr lang="it-IT" sz="2400" dirty="0"/>
              <a:t>rispose il padre: «Figlio, tu sei sempre con me e tutto ciò che è mio è tuo; </a:t>
            </a:r>
            <a:r>
              <a:rPr lang="it-IT" sz="2400" baseline="30000" dirty="0"/>
              <a:t>32</a:t>
            </a:r>
            <a:r>
              <a:rPr lang="it-IT" sz="2400" dirty="0"/>
              <a:t>ma bisognava far festa e rallegrarsi, perché questo tuo fratello era morto ed è tornato in vita, era perduto ed è stato ritrovato»</a:t>
            </a:r>
          </a:p>
        </p:txBody>
      </p:sp>
      <p:pic>
        <p:nvPicPr>
          <p:cNvPr id="6146" name="Picture 2" descr="http://www.klosterkirche.de/zeiten/trinitatis/img/verlorene-sohn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316450"/>
            <a:ext cx="7560221" cy="3500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734314" cy="6105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4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3" y="1628800"/>
            <a:ext cx="74012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“Dio, da cui fuggire è smarrirsi, </a:t>
            </a:r>
            <a:endParaRPr lang="it-IT" sz="2400" dirty="0" smtClean="0"/>
          </a:p>
          <a:p>
            <a:r>
              <a:rPr lang="it-IT" sz="2400" dirty="0" smtClean="0"/>
              <a:t>a cui tornare </a:t>
            </a:r>
            <a:r>
              <a:rPr lang="it-IT" sz="2400" dirty="0"/>
              <a:t>è risorgere, </a:t>
            </a:r>
            <a:endParaRPr lang="it-IT" sz="2400" dirty="0" smtClean="0"/>
          </a:p>
          <a:p>
            <a:r>
              <a:rPr lang="it-IT" sz="2400" dirty="0" smtClean="0"/>
              <a:t>in </a:t>
            </a:r>
            <a:r>
              <a:rPr lang="it-IT" sz="2400" dirty="0"/>
              <a:t>cui abitare è vivere. </a:t>
            </a:r>
            <a:endParaRPr lang="it-IT" sz="2400" dirty="0" smtClean="0"/>
          </a:p>
          <a:p>
            <a:r>
              <a:rPr lang="it-IT" sz="2400" dirty="0" smtClean="0"/>
              <a:t>Dio </a:t>
            </a:r>
            <a:r>
              <a:rPr lang="it-IT" sz="2400" dirty="0"/>
              <a:t>che nessuno perde se </a:t>
            </a:r>
            <a:r>
              <a:rPr lang="it-IT" sz="2400" dirty="0" smtClean="0"/>
              <a:t>non inganna </a:t>
            </a:r>
            <a:r>
              <a:rPr lang="it-IT" sz="2400" dirty="0"/>
              <a:t>se stesso, </a:t>
            </a:r>
            <a:endParaRPr lang="it-IT" sz="2400" dirty="0" smtClean="0"/>
          </a:p>
          <a:p>
            <a:r>
              <a:rPr lang="it-IT" sz="2400" dirty="0" smtClean="0"/>
              <a:t>che </a:t>
            </a:r>
            <a:r>
              <a:rPr lang="it-IT" sz="2400" dirty="0"/>
              <a:t>nessuno cerca se la grazia non lo indirizza, </a:t>
            </a:r>
            <a:endParaRPr lang="it-IT" sz="2400" dirty="0" smtClean="0"/>
          </a:p>
          <a:p>
            <a:r>
              <a:rPr lang="it-IT" sz="2400" dirty="0" smtClean="0"/>
              <a:t>che nessuno trova </a:t>
            </a:r>
            <a:r>
              <a:rPr lang="it-IT" sz="2400" dirty="0"/>
              <a:t>se non è puro nel cuore. </a:t>
            </a:r>
            <a:endParaRPr lang="it-IT" sz="2400" dirty="0" smtClean="0"/>
          </a:p>
          <a:p>
            <a:r>
              <a:rPr lang="it-IT" sz="2400" dirty="0" smtClean="0"/>
              <a:t>Dio </a:t>
            </a:r>
            <a:r>
              <a:rPr lang="it-IT" sz="2400" dirty="0"/>
              <a:t>che abbandonare è come morire, </a:t>
            </a:r>
            <a:endParaRPr lang="it-IT" sz="2400" dirty="0" smtClean="0"/>
          </a:p>
          <a:p>
            <a:r>
              <a:rPr lang="it-IT" sz="2400" dirty="0" smtClean="0"/>
              <a:t>Che attendere </a:t>
            </a:r>
            <a:r>
              <a:rPr lang="it-IT" sz="2400" dirty="0"/>
              <a:t>è come amare, </a:t>
            </a:r>
            <a:endParaRPr lang="it-IT" sz="2400" dirty="0" smtClean="0"/>
          </a:p>
          <a:p>
            <a:r>
              <a:rPr lang="it-IT" sz="2400" dirty="0" smtClean="0"/>
              <a:t>che </a:t>
            </a:r>
            <a:r>
              <a:rPr lang="it-IT" sz="2400" dirty="0"/>
              <a:t>intuire è come possedere. </a:t>
            </a:r>
            <a:endParaRPr lang="it-IT" sz="2400" dirty="0" smtClean="0"/>
          </a:p>
          <a:p>
            <a:r>
              <a:rPr lang="it-IT" sz="2400" dirty="0" smtClean="0"/>
              <a:t>T’invoco</a:t>
            </a:r>
            <a:r>
              <a:rPr lang="it-IT" sz="2400" dirty="0"/>
              <a:t>, o Dio </a:t>
            </a:r>
            <a:r>
              <a:rPr lang="it-IT" sz="2400" dirty="0" smtClean="0"/>
              <a:t>di verità </a:t>
            </a:r>
          </a:p>
          <a:p>
            <a:r>
              <a:rPr lang="it-IT" sz="2400" dirty="0" smtClean="0"/>
              <a:t>nel </a:t>
            </a:r>
            <a:r>
              <a:rPr lang="it-IT" sz="2400" dirty="0"/>
              <a:t>quale e per il quale sono vere tutte le cose vere” </a:t>
            </a:r>
            <a:endParaRPr lang="it-IT" sz="2400" dirty="0" smtClean="0"/>
          </a:p>
          <a:p>
            <a:pPr algn="r"/>
            <a:r>
              <a:rPr lang="it-IT" i="1" dirty="0" smtClean="0"/>
              <a:t>(</a:t>
            </a:r>
            <a:r>
              <a:rPr lang="it-IT" i="1" dirty="0"/>
              <a:t>s. Agostino</a:t>
            </a:r>
            <a:r>
              <a:rPr lang="it-IT" i="1" dirty="0" smtClean="0"/>
              <a:t>)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04" y="553267"/>
            <a:ext cx="1093470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67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260648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/>
              <a:t>Lc 15,1</a:t>
            </a:r>
            <a:r>
              <a:rPr lang="it-IT" sz="2400" dirty="0" smtClean="0"/>
              <a:t> </a:t>
            </a:r>
            <a:r>
              <a:rPr lang="it-IT" sz="2400" dirty="0"/>
              <a:t>Si avvicinavano a lui tutti i pubblicani e i peccatori per ascoltarlo. </a:t>
            </a:r>
            <a:r>
              <a:rPr lang="it-IT" sz="2400" baseline="30000" dirty="0"/>
              <a:t>2</a:t>
            </a:r>
            <a:r>
              <a:rPr lang="it-IT" sz="2400" dirty="0"/>
              <a:t>I farisei e gli scribi mormoravano dicendo: «Costui accoglie i peccatori e mangia con loro». </a:t>
            </a:r>
            <a:r>
              <a:rPr lang="it-IT" sz="2400" baseline="30000" dirty="0"/>
              <a:t>3</a:t>
            </a:r>
            <a:r>
              <a:rPr lang="it-IT" sz="2400" dirty="0"/>
              <a:t>Ed egli disse loro questa parabola</a:t>
            </a:r>
            <a:r>
              <a:rPr lang="it-IT" sz="2400" dirty="0" smtClean="0"/>
              <a:t>: …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90" y="2924944"/>
            <a:ext cx="4501084" cy="3107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7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31763"/>
            <a:ext cx="5296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/>
              <a:t>Lc 15,7</a:t>
            </a:r>
            <a:r>
              <a:rPr lang="it-IT" sz="2400" dirty="0" smtClean="0"/>
              <a:t>Io </a:t>
            </a:r>
            <a:r>
              <a:rPr lang="it-IT" sz="2400" dirty="0"/>
              <a:t>vi dico: così vi sarà gioia nel cielo per un solo peccatore che si converte, più che per novantanove giusti i quali non hanno bisogno di conversione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334213" y="2358156"/>
            <a:ext cx="5296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/>
              <a:t>Lc</a:t>
            </a:r>
            <a:r>
              <a:rPr lang="it-IT" sz="2400" dirty="0" smtClean="0"/>
              <a:t> </a:t>
            </a:r>
            <a:r>
              <a:rPr lang="it-IT" sz="2400" baseline="30000" dirty="0" smtClean="0"/>
              <a:t>15,10</a:t>
            </a:r>
            <a:r>
              <a:rPr lang="it-IT" sz="2400" dirty="0" smtClean="0"/>
              <a:t>Così</a:t>
            </a:r>
            <a:r>
              <a:rPr lang="it-IT" sz="2400" dirty="0"/>
              <a:t>, io vi dico, vi è gioia davanti agli angeli di Dio per un solo peccatore che si converte</a:t>
            </a:r>
            <a:r>
              <a:rPr lang="it-IT" sz="2400" dirty="0" smtClean="0"/>
              <a:t>».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312842" y="4365104"/>
            <a:ext cx="5296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/>
              <a:t>Lc</a:t>
            </a:r>
            <a:r>
              <a:rPr lang="it-IT" sz="2400" dirty="0"/>
              <a:t> </a:t>
            </a:r>
            <a:r>
              <a:rPr lang="it-IT" sz="2400" baseline="30000" dirty="0" smtClean="0"/>
              <a:t>15,32</a:t>
            </a:r>
            <a:r>
              <a:rPr lang="it-IT" sz="2400" dirty="0" smtClean="0"/>
              <a:t>ma </a:t>
            </a:r>
            <a:r>
              <a:rPr lang="it-IT" sz="2400" dirty="0"/>
              <a:t>bisognava far festa e rallegrarsi, perché questo tuo fratello era morto ed è tornato in vita, era perduto ed è stato ritrovato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0438" y="263528"/>
            <a:ext cx="3088060" cy="1916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9752" y="2348880"/>
            <a:ext cx="3088060" cy="1878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://www.donbosco-torino.it/image/Archivio/01-Gesu_Cristo/23-Figlio-Prodigo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123" y="4365104"/>
            <a:ext cx="3066689" cy="2073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1196752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/>
              <a:t>Sal 81,2</a:t>
            </a:r>
            <a:r>
              <a:rPr lang="it-IT" sz="2400" dirty="0" smtClean="0"/>
              <a:t> </a:t>
            </a:r>
            <a:r>
              <a:rPr lang="it-IT" sz="2400" dirty="0"/>
              <a:t>Esultate in Dio, nostra forza,</a:t>
            </a:r>
            <a:br>
              <a:rPr lang="it-IT" sz="2400" dirty="0"/>
            </a:br>
            <a:r>
              <a:rPr lang="it-IT" sz="2400" dirty="0"/>
              <a:t>acclamate il Dio di Giacobbe!</a:t>
            </a:r>
          </a:p>
          <a:p>
            <a:pPr lvl="2"/>
            <a:r>
              <a:rPr lang="it-IT" sz="2400" baseline="30000" dirty="0"/>
              <a:t>3</a:t>
            </a:r>
            <a:r>
              <a:rPr lang="it-IT" sz="2400" dirty="0"/>
              <a:t> Intonate il canto e suonate il tamburello,</a:t>
            </a:r>
            <a:br>
              <a:rPr lang="it-IT" sz="2400" dirty="0"/>
            </a:br>
            <a:r>
              <a:rPr lang="it-IT" sz="2400" dirty="0"/>
              <a:t>la cetra melodiosa con l'arpa.</a:t>
            </a:r>
          </a:p>
          <a:p>
            <a:r>
              <a:rPr lang="it-IT" sz="2400" baseline="30000" dirty="0"/>
              <a:t>4</a:t>
            </a:r>
            <a:r>
              <a:rPr lang="it-IT" sz="2400" dirty="0"/>
              <a:t> Suonate il corno nel novilunio,</a:t>
            </a:r>
            <a:br>
              <a:rPr lang="it-IT" sz="2400" dirty="0"/>
            </a:br>
            <a:r>
              <a:rPr lang="it-IT" sz="2400" dirty="0"/>
              <a:t>nel plenilunio, nostro giorno di festa.</a:t>
            </a:r>
          </a:p>
          <a:p>
            <a:pPr lvl="2"/>
            <a:r>
              <a:rPr lang="it-IT" sz="2400" baseline="30000" dirty="0"/>
              <a:t>5</a:t>
            </a:r>
            <a:r>
              <a:rPr lang="it-IT" sz="2400" dirty="0"/>
              <a:t> Questo è un decreto per Israele,</a:t>
            </a:r>
            <a:br>
              <a:rPr lang="it-IT" sz="2400" dirty="0"/>
            </a:br>
            <a:r>
              <a:rPr lang="it-IT" sz="2400" dirty="0"/>
              <a:t>un giudizio del Dio di Giacobbe,</a:t>
            </a:r>
          </a:p>
          <a:p>
            <a:r>
              <a:rPr lang="it-IT" sz="2400" baseline="30000" dirty="0"/>
              <a:t>6</a:t>
            </a:r>
            <a:r>
              <a:rPr lang="it-IT" sz="2400" dirty="0"/>
              <a:t> una testimonianza data a Giuseppe,</a:t>
            </a:r>
            <a:br>
              <a:rPr lang="it-IT" sz="2400" dirty="0"/>
            </a:br>
            <a:r>
              <a:rPr lang="it-IT" sz="2400" dirty="0"/>
              <a:t>quando usciva dal paese </a:t>
            </a:r>
            <a:r>
              <a:rPr lang="it-IT" sz="2400" dirty="0" smtClean="0"/>
              <a:t>d'Egitto.</a:t>
            </a:r>
          </a:p>
          <a:p>
            <a:pPr lvl="2"/>
            <a:r>
              <a:rPr lang="it-IT" sz="2400" dirty="0" smtClean="0"/>
              <a:t>Un </a:t>
            </a:r>
            <a:r>
              <a:rPr lang="it-IT" sz="2400" dirty="0"/>
              <a:t>linguaggio mai inteso io sento:</a:t>
            </a:r>
          </a:p>
          <a:p>
            <a:pPr lvl="2"/>
            <a:r>
              <a:rPr lang="it-IT" sz="2400" baseline="30000" dirty="0"/>
              <a:t>7</a:t>
            </a:r>
            <a:r>
              <a:rPr lang="it-IT" sz="2400" dirty="0"/>
              <a:t> </a:t>
            </a:r>
            <a:r>
              <a:rPr lang="it-IT" sz="2400" dirty="0" smtClean="0"/>
              <a:t>Ho </a:t>
            </a:r>
            <a:r>
              <a:rPr lang="it-IT" sz="2400" dirty="0"/>
              <a:t>liberato dal peso la sua spalla,</a:t>
            </a:r>
            <a:br>
              <a:rPr lang="it-IT" sz="2400" dirty="0"/>
            </a:br>
            <a:r>
              <a:rPr lang="it-IT" sz="2400" dirty="0"/>
              <a:t>le sue mani hanno deposto la cesta</a:t>
            </a:r>
            <a:r>
              <a:rPr lang="it-IT" sz="2400" dirty="0" smtClean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04" y="553267"/>
            <a:ext cx="1093470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04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548680"/>
            <a:ext cx="734481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5000"/>
              </a:lnSpc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 Prendiamoci un tempo per riflettere.</a:t>
            </a:r>
          </a:p>
          <a:p>
            <a:pPr marL="266700" indent="-266700">
              <a:lnSpc>
                <a:spcPct val="125000"/>
              </a:lnSpc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 </a:t>
            </a:r>
            <a:r>
              <a:rPr lang="it-IT" sz="2400" i="1" dirty="0" smtClean="0"/>
              <a:t>Entriamo nello spazio e nel tempo del “mistero”, </a:t>
            </a:r>
          </a:p>
          <a:p>
            <a:pPr>
              <a:lnSpc>
                <a:spcPct val="125000"/>
              </a:lnSpc>
              <a:buClr>
                <a:schemeClr val="accent3">
                  <a:lumMod val="50000"/>
                </a:schemeClr>
              </a:buClr>
              <a:buSzPct val="110000"/>
            </a:pPr>
            <a:r>
              <a:rPr lang="it-IT" sz="2400" i="1" dirty="0"/>
              <a:t>	</a:t>
            </a:r>
            <a:r>
              <a:rPr lang="it-IT" sz="2400" i="1" dirty="0" smtClean="0"/>
              <a:t>nel mistero di Dio e nel mistero dell’Uomo</a:t>
            </a:r>
          </a:p>
          <a:p>
            <a:pPr marL="266700" indent="-266700">
              <a:lnSpc>
                <a:spcPct val="125000"/>
              </a:lnSpc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 Facciamo la fatica della preghiera</a:t>
            </a:r>
          </a:p>
          <a:p>
            <a:pPr marL="266700" indent="-266700">
              <a:lnSpc>
                <a:spcPct val="125000"/>
              </a:lnSpc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 </a:t>
            </a:r>
            <a:r>
              <a:rPr lang="it-IT" sz="2400" i="1" dirty="0" smtClean="0"/>
              <a:t>Lasciamoci prendere dal “silenzio”</a:t>
            </a:r>
          </a:p>
          <a:p>
            <a:pPr marL="266700" indent="-266700">
              <a:lnSpc>
                <a:spcPct val="125000"/>
              </a:lnSpc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 Abbandoniamoci alla Parola che ci fa alzare dal posto</a:t>
            </a:r>
          </a:p>
          <a:p>
            <a:pPr marL="266700" indent="-266700">
              <a:lnSpc>
                <a:spcPct val="125000"/>
              </a:lnSpc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 </a:t>
            </a:r>
            <a:r>
              <a:rPr lang="it-IT" sz="2400" i="1" dirty="0" smtClean="0"/>
              <a:t>Guardiamo con speranza alla festa che ci attende</a:t>
            </a:r>
          </a:p>
          <a:p>
            <a:endParaRPr lang="it-IT" sz="1100" dirty="0"/>
          </a:p>
          <a:p>
            <a:pPr lvl="4"/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</a:rPr>
              <a:t>… nel nome del Padre</a:t>
            </a:r>
          </a:p>
          <a:p>
            <a:pPr lvl="7"/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</a:rPr>
              <a:t>e del Figlio</a:t>
            </a:r>
          </a:p>
          <a:p>
            <a:pPr lvl="7"/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</a:rPr>
              <a:t>e dello Spirito Santo.</a:t>
            </a:r>
            <a:endParaRPr lang="it-IT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77072"/>
            <a:ext cx="1093470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17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836712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aseline="30000" dirty="0" smtClean="0"/>
              <a:t>Sal 30,11</a:t>
            </a:r>
            <a:r>
              <a:rPr lang="it-IT" sz="2800" dirty="0" smtClean="0"/>
              <a:t> </a:t>
            </a:r>
            <a:r>
              <a:rPr lang="it-IT" sz="2800" dirty="0"/>
              <a:t>Ascolta, Signore, abbi pietà di me,</a:t>
            </a:r>
            <a:br>
              <a:rPr lang="it-IT" sz="2800" dirty="0"/>
            </a:br>
            <a:r>
              <a:rPr lang="it-IT" sz="2800" dirty="0"/>
              <a:t>Signore, vieni in mio aiuto!».</a:t>
            </a:r>
          </a:p>
          <a:p>
            <a:pPr lvl="2"/>
            <a:r>
              <a:rPr lang="it-IT" sz="2800" baseline="30000" dirty="0"/>
              <a:t>12</a:t>
            </a:r>
            <a:r>
              <a:rPr lang="it-IT" sz="2800" dirty="0"/>
              <a:t> Hai mutato il mio lamento in danza,</a:t>
            </a:r>
            <a:br>
              <a:rPr lang="it-IT" sz="2800" dirty="0"/>
            </a:br>
            <a:r>
              <a:rPr lang="it-IT" sz="2800" dirty="0"/>
              <a:t>mi hai tolto l'abito di sacco,</a:t>
            </a:r>
            <a:br>
              <a:rPr lang="it-IT" sz="2800" dirty="0"/>
            </a:br>
            <a:r>
              <a:rPr lang="it-IT" sz="2800" dirty="0"/>
              <a:t>mi hai rivestito di gioia,</a:t>
            </a:r>
          </a:p>
          <a:p>
            <a:r>
              <a:rPr lang="it-IT" sz="2800" baseline="30000" dirty="0"/>
              <a:t>13</a:t>
            </a:r>
            <a:r>
              <a:rPr lang="it-IT" sz="2800" dirty="0"/>
              <a:t> perché ti canti il mio cuore, senza tacere;</a:t>
            </a:r>
            <a:br>
              <a:rPr lang="it-IT" sz="2800" dirty="0"/>
            </a:br>
            <a:r>
              <a:rPr lang="it-IT" sz="2800" dirty="0"/>
              <a:t>Signore, mio Dio, ti renderò grazie per sempre</a:t>
            </a:r>
            <a:r>
              <a:rPr lang="it-IT" sz="2800" dirty="0" smtClean="0"/>
              <a:t>.</a:t>
            </a:r>
          </a:p>
          <a:p>
            <a:endParaRPr lang="it-IT" sz="2800" dirty="0"/>
          </a:p>
          <a:p>
            <a:pPr marL="914400" lvl="4"/>
            <a:r>
              <a:rPr lang="it-IT" sz="2800" i="1" baseline="30000" dirty="0">
                <a:solidFill>
                  <a:schemeClr val="bg1"/>
                </a:solidFill>
              </a:rPr>
              <a:t>12</a:t>
            </a:r>
            <a:r>
              <a:rPr lang="it-IT" sz="2800" i="1" dirty="0">
                <a:solidFill>
                  <a:schemeClr val="bg1"/>
                </a:solidFill>
              </a:rPr>
              <a:t> Hai mutato il mio lamento in danza,</a:t>
            </a:r>
            <a:br>
              <a:rPr lang="it-IT" sz="2800" i="1" dirty="0">
                <a:solidFill>
                  <a:schemeClr val="bg1"/>
                </a:solidFill>
              </a:rPr>
            </a:br>
            <a:r>
              <a:rPr lang="it-IT" sz="2800" i="1" dirty="0">
                <a:solidFill>
                  <a:schemeClr val="bg1"/>
                </a:solidFill>
              </a:rPr>
              <a:t>mi hai tolto l'abito di sacco,</a:t>
            </a:r>
            <a:br>
              <a:rPr lang="it-IT" sz="2800" i="1" dirty="0">
                <a:solidFill>
                  <a:schemeClr val="bg1"/>
                </a:solidFill>
              </a:rPr>
            </a:br>
            <a:r>
              <a:rPr lang="it-IT" sz="2800" i="1" dirty="0">
                <a:solidFill>
                  <a:schemeClr val="bg1"/>
                </a:solidFill>
              </a:rPr>
              <a:t>mi hai rivestito di </a:t>
            </a:r>
            <a:r>
              <a:rPr lang="it-IT" sz="2800" i="1" dirty="0" smtClean="0">
                <a:solidFill>
                  <a:schemeClr val="bg1"/>
                </a:solidFill>
              </a:rPr>
              <a:t>gioia</a:t>
            </a:r>
            <a:endParaRPr lang="it-IT" sz="2800" i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04" y="553267"/>
            <a:ext cx="1093470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7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s7.wikipaintings.org/images/marc-chagall/the-dance-of-myriam-1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176464" cy="5757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luogo </a:t>
            </a:r>
            <a:r>
              <a:rPr lang="it-IT" sz="2400" dirty="0" smtClean="0"/>
              <a:t>simbolico</a:t>
            </a:r>
            <a:r>
              <a:rPr lang="it-IT" sz="2400" dirty="0"/>
              <a:t> </a:t>
            </a:r>
            <a:r>
              <a:rPr lang="it-IT" sz="2400" dirty="0" smtClean="0"/>
              <a:t>della misericordia </a:t>
            </a:r>
            <a:r>
              <a:rPr lang="it-IT" sz="2400" dirty="0"/>
              <a:t>di Dio è </a:t>
            </a:r>
            <a:r>
              <a:rPr lang="it-IT" sz="2400" dirty="0" smtClean="0"/>
              <a:t>la </a:t>
            </a:r>
            <a:r>
              <a:rPr lang="it-IT" sz="2400" dirty="0"/>
              <a:t>«casa» paterna, che si riempie di festa e le cui porte restano aperte al ritorno dei due figli!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200" y="3068960"/>
            <a:ext cx="1686108" cy="3260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251520" y="2276872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figlio </a:t>
            </a:r>
            <a:r>
              <a:rPr lang="it-IT" sz="2400" dirty="0"/>
              <a:t>più giovane </a:t>
            </a:r>
            <a:r>
              <a:rPr lang="it-IT" sz="2400" dirty="0" smtClean="0"/>
              <a:t>interrompe </a:t>
            </a:r>
            <a:r>
              <a:rPr lang="it-IT" sz="2400" dirty="0"/>
              <a:t>la comunione familiare per cercarsi spazi di libertà e costruirsi un futuro diverso ed </a:t>
            </a:r>
            <a:r>
              <a:rPr lang="it-IT" sz="2400" dirty="0" smtClean="0"/>
              <a:t>autonomo </a:t>
            </a:r>
            <a:r>
              <a:rPr lang="it-IT" sz="2400" dirty="0"/>
              <a:t>illudendosi di trovare una «casa» lontana, indipendente e </a:t>
            </a:r>
            <a:r>
              <a:rPr lang="it-IT" sz="2400" dirty="0" smtClean="0"/>
              <a:t>alternativa </a:t>
            </a:r>
            <a:r>
              <a:rPr lang="it-IT" sz="2400" dirty="0"/>
              <a:t>a quella paterna.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0" y="5114620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giovane </a:t>
            </a:r>
            <a:r>
              <a:rPr lang="it-IT" sz="2400" dirty="0"/>
              <a:t>si accorge dell’importanza della «casa del padre», </a:t>
            </a:r>
            <a:r>
              <a:rPr lang="it-IT" sz="2400" dirty="0" smtClean="0"/>
              <a:t>quando gli manca quel </a:t>
            </a:r>
            <a:r>
              <a:rPr lang="it-IT" sz="2400" dirty="0"/>
              <a:t>pane che perfino i salariati avevano in </a:t>
            </a:r>
            <a:r>
              <a:rPr lang="it-IT" sz="2400" dirty="0" smtClean="0"/>
              <a:t>abbondanza.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745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5"/>
          <a:stretch/>
        </p:blipFill>
        <p:spPr>
          <a:xfrm>
            <a:off x="6372200" y="3068960"/>
            <a:ext cx="1686108" cy="3260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51520" y="289679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</a:t>
            </a:r>
            <a:r>
              <a:rPr lang="it-IT" sz="2400" dirty="0" smtClean="0"/>
              <a:t>l </a:t>
            </a:r>
            <a:r>
              <a:rPr lang="it-IT" sz="2400" dirty="0"/>
              <a:t>padre </a:t>
            </a:r>
            <a:r>
              <a:rPr lang="it-IT" sz="2400" dirty="0" smtClean="0"/>
              <a:t>corre </a:t>
            </a:r>
            <a:r>
              <a:rPr lang="it-IT" sz="2400" dirty="0"/>
              <a:t>incontro a</a:t>
            </a:r>
            <a:r>
              <a:rPr lang="it-IT" sz="2400" dirty="0" smtClean="0"/>
              <a:t>l </a:t>
            </a:r>
            <a:r>
              <a:rPr lang="it-IT" sz="2400" dirty="0"/>
              <a:t>figlio </a:t>
            </a:r>
            <a:r>
              <a:rPr lang="it-IT" sz="2400" dirty="0" smtClean="0"/>
              <a:t>che </a:t>
            </a:r>
            <a:r>
              <a:rPr lang="it-IT" sz="2400" dirty="0"/>
              <a:t>chiede perdono, il padre gli si getta al </a:t>
            </a:r>
            <a:r>
              <a:rPr lang="it-IT" sz="2400" dirty="0" smtClean="0"/>
              <a:t>collo </a:t>
            </a:r>
            <a:r>
              <a:rPr lang="it-IT" sz="2400" dirty="0"/>
              <a:t>e lo </a:t>
            </a:r>
            <a:r>
              <a:rPr lang="it-IT" sz="2400" dirty="0" smtClean="0"/>
              <a:t>bacia. </a:t>
            </a:r>
            <a:r>
              <a:rPr lang="it-IT" sz="2400" dirty="0"/>
              <a:t>La scena avviene nella strada </a:t>
            </a:r>
            <a:r>
              <a:rPr lang="it-IT" sz="2400" dirty="0" smtClean="0"/>
              <a:t>ma il padre ricostruisce la «casa</a:t>
            </a:r>
            <a:r>
              <a:rPr lang="it-IT" sz="2400" dirty="0"/>
              <a:t>» </a:t>
            </a:r>
            <a:r>
              <a:rPr lang="it-IT" sz="2400" dirty="0" smtClean="0"/>
              <a:t>intorno al figlio (veste, calzari, anello).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251520" y="3789040"/>
            <a:ext cx="6178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N</a:t>
            </a:r>
            <a:r>
              <a:rPr lang="it-IT" sz="2400" dirty="0" smtClean="0"/>
              <a:t>ella uscita </a:t>
            </a:r>
            <a:r>
              <a:rPr lang="it-IT" sz="2400" dirty="0"/>
              <a:t>del padre per convincere il figlio maggiore a rientrare in </a:t>
            </a:r>
            <a:r>
              <a:rPr lang="it-IT" sz="2400" dirty="0" smtClean="0"/>
              <a:t>«casa», </a:t>
            </a:r>
            <a:r>
              <a:rPr lang="it-IT" sz="2400" dirty="0"/>
              <a:t>il dialogo si svolge per </a:t>
            </a:r>
            <a:r>
              <a:rPr lang="it-IT" sz="2400" dirty="0" smtClean="0"/>
              <a:t>strada. 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251520" y="2060848"/>
            <a:ext cx="6034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</a:t>
            </a:r>
            <a:r>
              <a:rPr lang="it-IT" sz="2400" dirty="0" smtClean="0"/>
              <a:t>a </a:t>
            </a:r>
            <a:r>
              <a:rPr lang="it-IT" sz="2400" dirty="0"/>
              <a:t>«</a:t>
            </a:r>
            <a:r>
              <a:rPr lang="it-IT" sz="2400" dirty="0" smtClean="0"/>
              <a:t>casa</a:t>
            </a:r>
            <a:r>
              <a:rPr lang="it-IT" sz="2400" dirty="0"/>
              <a:t>»</a:t>
            </a:r>
            <a:r>
              <a:rPr lang="it-IT" sz="2400" dirty="0" smtClean="0"/>
              <a:t> </a:t>
            </a:r>
            <a:r>
              <a:rPr lang="it-IT" sz="2400" dirty="0"/>
              <a:t>si spalanca a festa per il figlio </a:t>
            </a:r>
            <a:r>
              <a:rPr lang="it-IT" sz="2400" i="1" dirty="0" smtClean="0"/>
              <a:t>morto </a:t>
            </a:r>
            <a:r>
              <a:rPr lang="it-IT" sz="2400" i="1" dirty="0"/>
              <a:t>e tornato in vita, perduto e </a:t>
            </a:r>
            <a:r>
              <a:rPr lang="it-IT" sz="2400" i="1" dirty="0" smtClean="0"/>
              <a:t>ritrovato</a:t>
            </a:r>
            <a:endParaRPr lang="it-IT" sz="2400" i="1" dirty="0"/>
          </a:p>
        </p:txBody>
      </p:sp>
      <p:sp>
        <p:nvSpPr>
          <p:cNvPr id="10" name="Rettangolo 9"/>
          <p:cNvSpPr/>
          <p:nvPr/>
        </p:nvSpPr>
        <p:spPr>
          <a:xfrm>
            <a:off x="245814" y="5129438"/>
            <a:ext cx="6034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Entrare nella </a:t>
            </a:r>
            <a:r>
              <a:rPr lang="it-IT" sz="2400" dirty="0" smtClean="0"/>
              <a:t>«casa» </a:t>
            </a:r>
            <a:r>
              <a:rPr lang="it-IT" sz="2400" dirty="0"/>
              <a:t>significherebbe </a:t>
            </a:r>
            <a:r>
              <a:rPr lang="it-IT" sz="2400" dirty="0" smtClean="0"/>
              <a:t>accettare </a:t>
            </a:r>
            <a:r>
              <a:rPr lang="it-IT" sz="2400" dirty="0"/>
              <a:t>la logica del perdono e riprendere una relazione che oramai si considerava chiusa. </a:t>
            </a:r>
          </a:p>
        </p:txBody>
      </p:sp>
    </p:spTree>
    <p:extLst>
      <p:ext uri="{BB962C8B-B14F-4D97-AF65-F5344CB8AC3E}">
        <p14:creationId xmlns:p14="http://schemas.microsoft.com/office/powerpoint/2010/main" val="33227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1268760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/>
              <a:t>Sal 27,4</a:t>
            </a:r>
            <a:r>
              <a:rPr lang="it-IT" sz="2400" dirty="0" smtClean="0"/>
              <a:t> </a:t>
            </a:r>
            <a:r>
              <a:rPr lang="it-IT" sz="2400" dirty="0"/>
              <a:t>Una cosa ho chiesto al </a:t>
            </a:r>
            <a:r>
              <a:rPr lang="it-IT" sz="2400" dirty="0" smtClean="0"/>
              <a:t>Signore, </a:t>
            </a:r>
          </a:p>
          <a:p>
            <a:r>
              <a:rPr lang="it-IT" sz="2400" dirty="0" smtClean="0"/>
              <a:t>questa </a:t>
            </a:r>
            <a:r>
              <a:rPr lang="it-IT" sz="2400" dirty="0"/>
              <a:t>sola io cerco:</a:t>
            </a:r>
            <a:br>
              <a:rPr lang="it-IT" sz="2400" dirty="0"/>
            </a:br>
            <a:r>
              <a:rPr lang="it-IT" sz="2400" dirty="0"/>
              <a:t>abitare nella casa del </a:t>
            </a:r>
            <a:r>
              <a:rPr lang="it-IT" sz="2400" dirty="0" smtClean="0"/>
              <a:t>Signore </a:t>
            </a:r>
          </a:p>
          <a:p>
            <a:r>
              <a:rPr lang="it-IT" sz="2400" dirty="0" smtClean="0"/>
              <a:t>tutti </a:t>
            </a:r>
            <a:r>
              <a:rPr lang="it-IT" sz="2400" dirty="0"/>
              <a:t>i giorni della mia vita,</a:t>
            </a:r>
            <a:br>
              <a:rPr lang="it-IT" sz="2400" dirty="0"/>
            </a:br>
            <a:r>
              <a:rPr lang="it-IT" sz="2400" dirty="0"/>
              <a:t>per contemplare la bellezza del </a:t>
            </a:r>
            <a:r>
              <a:rPr lang="it-IT" sz="2400" dirty="0" smtClean="0"/>
              <a:t>Signore</a:t>
            </a:r>
          </a:p>
          <a:p>
            <a:r>
              <a:rPr lang="it-IT" sz="2400" dirty="0" smtClean="0"/>
              <a:t>e </a:t>
            </a:r>
            <a:r>
              <a:rPr lang="it-IT" sz="2400" dirty="0"/>
              <a:t>ammirare il suo santuario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baseline="30000" dirty="0"/>
              <a:t>5</a:t>
            </a:r>
            <a:r>
              <a:rPr lang="it-IT" sz="2400" dirty="0"/>
              <a:t> Nella sua dimora mi offre </a:t>
            </a:r>
            <a:r>
              <a:rPr lang="it-IT" sz="2400" dirty="0" smtClean="0"/>
              <a:t>riparo</a:t>
            </a:r>
          </a:p>
          <a:p>
            <a:r>
              <a:rPr lang="it-IT" sz="2400" dirty="0" smtClean="0"/>
              <a:t>nel </a:t>
            </a:r>
            <a:r>
              <a:rPr lang="it-IT" sz="2400" dirty="0"/>
              <a:t>giorno della sventura.</a:t>
            </a:r>
            <a:br>
              <a:rPr lang="it-IT" sz="2400" dirty="0"/>
            </a:br>
            <a:r>
              <a:rPr lang="it-IT" sz="2400" dirty="0"/>
              <a:t>Mi nasconde nel segreto della sua tenda,</a:t>
            </a:r>
            <a:br>
              <a:rPr lang="it-IT" sz="2400" dirty="0"/>
            </a:br>
            <a:r>
              <a:rPr lang="it-IT" sz="2400" dirty="0"/>
              <a:t>sopra una roccia mi innalza.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04" y="553267"/>
            <a:ext cx="1093470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73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88548" y="1196752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/>
              <a:t>Sal 84,4</a:t>
            </a:r>
            <a:r>
              <a:rPr lang="it-IT" sz="2400" dirty="0" smtClean="0"/>
              <a:t> </a:t>
            </a:r>
            <a:r>
              <a:rPr lang="it-IT" sz="2400" dirty="0"/>
              <a:t>Anche il passero trova una casa</a:t>
            </a:r>
            <a:br>
              <a:rPr lang="it-IT" sz="2400" dirty="0"/>
            </a:br>
            <a:r>
              <a:rPr lang="it-IT" sz="2400" dirty="0"/>
              <a:t>e la rondine il nido</a:t>
            </a:r>
            <a:br>
              <a:rPr lang="it-IT" sz="2400" dirty="0"/>
            </a:br>
            <a:r>
              <a:rPr lang="it-IT" sz="2400" dirty="0"/>
              <a:t>dove porre i suoi piccoli,</a:t>
            </a:r>
            <a:br>
              <a:rPr lang="it-IT" sz="2400" dirty="0"/>
            </a:br>
            <a:r>
              <a:rPr lang="it-IT" sz="2400" dirty="0"/>
              <a:t>presso i tuoi altari,</a:t>
            </a:r>
            <a:br>
              <a:rPr lang="it-IT" sz="2400" dirty="0"/>
            </a:br>
            <a:r>
              <a:rPr lang="it-IT" sz="2400" dirty="0"/>
              <a:t>Signore degli eserciti,</a:t>
            </a:r>
            <a:br>
              <a:rPr lang="it-IT" sz="2400" dirty="0"/>
            </a:br>
            <a:r>
              <a:rPr lang="it-IT" sz="2400" dirty="0"/>
              <a:t>mio re e mio Dio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baseline="30000" dirty="0"/>
              <a:t>5</a:t>
            </a:r>
            <a:r>
              <a:rPr lang="it-IT" sz="2400" dirty="0"/>
              <a:t> Beato chi abita nella tua casa:</a:t>
            </a:r>
            <a:br>
              <a:rPr lang="it-IT" sz="2400" dirty="0"/>
            </a:br>
            <a:r>
              <a:rPr lang="it-IT" sz="2400" dirty="0"/>
              <a:t>senza fine canta le tue lodi.</a:t>
            </a:r>
          </a:p>
          <a:p>
            <a:r>
              <a:rPr lang="it-IT" sz="2400" baseline="30000" dirty="0"/>
              <a:t>6</a:t>
            </a:r>
            <a:r>
              <a:rPr lang="it-IT" sz="2400" dirty="0"/>
              <a:t> Beato l'uomo che trova in te il suo rifugio</a:t>
            </a:r>
            <a:br>
              <a:rPr lang="it-IT" sz="2400" dirty="0"/>
            </a:br>
            <a:r>
              <a:rPr lang="it-IT" sz="2400" dirty="0"/>
              <a:t>e ha le tue vie nel suo cuore.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04" y="553267"/>
            <a:ext cx="1093470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0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4320480" cy="5591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8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2734" y="3254703"/>
            <a:ext cx="2844071" cy="31063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1520" y="260648"/>
            <a:ext cx="67687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/>
              <a:t>Di fronte a questa scelta </a:t>
            </a:r>
            <a:r>
              <a:rPr lang="it-IT" sz="2400" dirty="0" smtClean="0"/>
              <a:t>del figlio minore il </a:t>
            </a:r>
            <a:r>
              <a:rPr lang="it-IT" sz="2400" dirty="0"/>
              <a:t>padre tace, non lo </a:t>
            </a:r>
            <a:r>
              <a:rPr lang="it-IT" sz="2400" dirty="0" smtClean="0"/>
              <a:t>trattiene, e </a:t>
            </a:r>
            <a:r>
              <a:rPr lang="it-IT" sz="2400" i="1" dirty="0" smtClean="0"/>
              <a:t>divise </a:t>
            </a:r>
            <a:r>
              <a:rPr lang="it-IT" sz="2400" i="1" dirty="0"/>
              <a:t>tra loro le </a:t>
            </a:r>
            <a:r>
              <a:rPr lang="it-IT" sz="2400" i="1" dirty="0" smtClean="0"/>
              <a:t>sostanze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190472" y="1268760"/>
            <a:ext cx="6829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 smtClean="0"/>
              <a:t>Il padre </a:t>
            </a:r>
            <a:r>
              <a:rPr lang="it-IT" sz="2400" dirty="0"/>
              <a:t>anticipa il figlio tanto atteso </a:t>
            </a:r>
            <a:r>
              <a:rPr lang="it-IT" sz="2400" dirty="0" smtClean="0"/>
              <a:t>e gli corre incontro. Il </a:t>
            </a:r>
            <a:r>
              <a:rPr lang="it-IT" sz="2400" dirty="0"/>
              <a:t>movimento del padre nasce dalla commozione di un </a:t>
            </a:r>
            <a:r>
              <a:rPr lang="it-IT" sz="2400" dirty="0" smtClean="0"/>
              <a:t>cuore </a:t>
            </a:r>
            <a:r>
              <a:rPr lang="it-IT" sz="2400" dirty="0"/>
              <a:t>restato sentinella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251519" y="4606765"/>
            <a:ext cx="5325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 smtClean="0"/>
              <a:t>La </a:t>
            </a:r>
            <a:r>
              <a:rPr lang="it-IT" sz="2400" dirty="0"/>
              <a:t>compassione, per Dio, non è un sentimento </a:t>
            </a:r>
            <a:r>
              <a:rPr lang="it-IT" sz="2400" dirty="0" smtClean="0"/>
              <a:t>di pietà, </a:t>
            </a:r>
            <a:r>
              <a:rPr lang="it-IT" sz="2400" dirty="0"/>
              <a:t>ma un atto di solidarietà, di partecipazione piena e totale e di condivisione cordiale con ogni umana situazione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0471" y="2605780"/>
            <a:ext cx="5245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 smtClean="0"/>
              <a:t>La capacità </a:t>
            </a:r>
            <a:r>
              <a:rPr lang="it-IT" sz="2400" dirty="0"/>
              <a:t>di vedere lontano "tradisce" ciò che il Padre </a:t>
            </a:r>
            <a:r>
              <a:rPr lang="it-IT" sz="2400" dirty="0" smtClean="0"/>
              <a:t>ha </a:t>
            </a:r>
            <a:r>
              <a:rPr lang="it-IT" sz="2400" dirty="0"/>
              <a:t>sempre conservato in se </a:t>
            </a:r>
            <a:r>
              <a:rPr lang="it-IT" sz="2400" dirty="0" smtClean="0"/>
              <a:t>stesso, la </a:t>
            </a:r>
            <a:r>
              <a:rPr lang="it-IT" sz="2400" dirty="0"/>
              <a:t>segreta </a:t>
            </a:r>
            <a:r>
              <a:rPr lang="it-IT" sz="2400" dirty="0" smtClean="0"/>
              <a:t>speranza del ritorno.  L’occhio di Dio è sempre proiettato al futuro.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360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54734" y="260648"/>
            <a:ext cx="66935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L’evangelista ci fa gustare il sussulto paterno di gioia espresso nella serie rapida di sette ordini impartiti ai servi, perché sia ridata dignità al figlio minore. </a:t>
            </a:r>
            <a:endParaRPr lang="it-IT" sz="2400" dirty="0" smtClean="0"/>
          </a:p>
          <a:p>
            <a:endParaRPr lang="it-IT" sz="2400" dirty="0" smtClean="0"/>
          </a:p>
          <a:p>
            <a:pPr lvl="1"/>
            <a:r>
              <a:rPr lang="it-IT" sz="2400" i="1" baseline="30000" dirty="0"/>
              <a:t>22</a:t>
            </a:r>
            <a:r>
              <a:rPr lang="it-IT" sz="2400" i="1" dirty="0"/>
              <a:t>Ma il padre disse ai servi: «Presto, </a:t>
            </a:r>
            <a:r>
              <a:rPr lang="it-IT" sz="2400" b="1" i="1" dirty="0">
                <a:solidFill>
                  <a:schemeClr val="bg1"/>
                </a:solidFill>
              </a:rPr>
              <a:t>portate </a:t>
            </a:r>
            <a:r>
              <a:rPr lang="it-IT" sz="2400" i="1" dirty="0"/>
              <a:t>qui il vestito più bello e </a:t>
            </a:r>
            <a:r>
              <a:rPr lang="it-IT" sz="2400" b="1" i="1" dirty="0">
                <a:solidFill>
                  <a:schemeClr val="bg1"/>
                </a:solidFill>
              </a:rPr>
              <a:t>fateglielo</a:t>
            </a:r>
            <a:r>
              <a:rPr lang="it-IT" sz="2400" i="1" dirty="0"/>
              <a:t> indossare, </a:t>
            </a:r>
            <a:r>
              <a:rPr lang="it-IT" sz="2400" b="1" i="1" dirty="0">
                <a:solidFill>
                  <a:schemeClr val="bg1"/>
                </a:solidFill>
              </a:rPr>
              <a:t>mettetegli </a:t>
            </a:r>
            <a:r>
              <a:rPr lang="it-IT" sz="2400" i="1" dirty="0"/>
              <a:t>l'anello al dito e i sandali ai piedi. </a:t>
            </a:r>
            <a:r>
              <a:rPr lang="it-IT" sz="2400" i="1" baseline="30000" dirty="0"/>
              <a:t>23</a:t>
            </a:r>
            <a:r>
              <a:rPr lang="it-IT" sz="2400" b="1" i="1" dirty="0">
                <a:solidFill>
                  <a:schemeClr val="bg1"/>
                </a:solidFill>
              </a:rPr>
              <a:t>Prendete</a:t>
            </a:r>
            <a:r>
              <a:rPr lang="it-IT" sz="2400" i="1" dirty="0"/>
              <a:t> il vitello grasso, </a:t>
            </a:r>
            <a:r>
              <a:rPr lang="it-IT" sz="2400" b="1" i="1" dirty="0">
                <a:solidFill>
                  <a:schemeClr val="bg1"/>
                </a:solidFill>
              </a:rPr>
              <a:t>ammazzatelo</a:t>
            </a:r>
            <a:r>
              <a:rPr lang="it-IT" sz="2400" i="1" dirty="0"/>
              <a:t>, </a:t>
            </a:r>
            <a:r>
              <a:rPr lang="it-IT" sz="2400" b="1" i="1" dirty="0">
                <a:solidFill>
                  <a:schemeClr val="bg1"/>
                </a:solidFill>
              </a:rPr>
              <a:t>mangiamo</a:t>
            </a:r>
            <a:r>
              <a:rPr lang="it-IT" sz="2400" i="1" dirty="0"/>
              <a:t> e </a:t>
            </a:r>
            <a:r>
              <a:rPr lang="it-IT" sz="2400" b="1" i="1" dirty="0">
                <a:solidFill>
                  <a:schemeClr val="bg1"/>
                </a:solidFill>
              </a:rPr>
              <a:t>facciamo</a:t>
            </a:r>
            <a:r>
              <a:rPr lang="it-IT" sz="2400" i="1" dirty="0"/>
              <a:t> </a:t>
            </a:r>
            <a:r>
              <a:rPr lang="it-IT" sz="2400" i="1" dirty="0" smtClean="0"/>
              <a:t>festa</a:t>
            </a:r>
            <a:endParaRPr lang="it-IT" sz="24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3645024"/>
            <a:ext cx="2438139" cy="283198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4734" y="4184808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Gesù </a:t>
            </a:r>
            <a:r>
              <a:rPr lang="it-IT" sz="2400" dirty="0" smtClean="0"/>
              <a:t>ha </a:t>
            </a:r>
            <a:r>
              <a:rPr lang="it-IT" sz="2400" dirty="0"/>
              <a:t>detto molto di più su Dio che ci a­ma che non sul nostro dovere di a­mare Dio. </a:t>
            </a:r>
            <a:endParaRPr lang="it-IT" sz="2400" dirty="0" smtClean="0"/>
          </a:p>
          <a:p>
            <a:r>
              <a:rPr lang="it-IT" sz="2400" dirty="0"/>
              <a:t>P</a:t>
            </a:r>
            <a:r>
              <a:rPr lang="it-IT" sz="2400" dirty="0" smtClean="0"/>
              <a:t>uò </a:t>
            </a:r>
            <a:r>
              <a:rPr lang="it-IT" sz="2400" dirty="0"/>
              <a:t>a­mare Dio colui che ha conosciuto che da Dio è stato amato </a:t>
            </a:r>
            <a:r>
              <a:rPr lang="it-IT" sz="2400" dirty="0" smtClean="0"/>
              <a:t>e preceduto nell’amore.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509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010" y="2996952"/>
            <a:ext cx="2572726" cy="349644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1520" y="28103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Dinanzi al </a:t>
            </a:r>
            <a:r>
              <a:rPr lang="it-IT" sz="2400" dirty="0" smtClean="0"/>
              <a:t>risentimento </a:t>
            </a:r>
            <a:r>
              <a:rPr lang="it-IT" sz="2400" dirty="0"/>
              <a:t>del figlio maggiore, il padre risponde con una nota di </a:t>
            </a:r>
            <a:r>
              <a:rPr lang="it-IT" sz="2400" dirty="0" smtClean="0"/>
              <a:t>affetto: </a:t>
            </a:r>
            <a:r>
              <a:rPr lang="it-IT" sz="2400" b="1" i="1" dirty="0" smtClean="0">
                <a:solidFill>
                  <a:schemeClr val="bg1"/>
                </a:solidFill>
              </a:rPr>
              <a:t>ragazzo </a:t>
            </a:r>
            <a:r>
              <a:rPr lang="it-IT" sz="2400" b="1" i="1" dirty="0">
                <a:solidFill>
                  <a:schemeClr val="bg1"/>
                </a:solidFill>
              </a:rPr>
              <a:t>mio</a:t>
            </a:r>
            <a:r>
              <a:rPr lang="it-IT" sz="2400" b="1" i="1" dirty="0" smtClean="0">
                <a:solidFill>
                  <a:schemeClr val="bg1"/>
                </a:solidFill>
              </a:rPr>
              <a:t>!. 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305304" y="3441680"/>
            <a:ext cx="54908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</a:t>
            </a:r>
            <a:r>
              <a:rPr lang="it-IT" sz="2400" dirty="0" smtClean="0"/>
              <a:t>a </a:t>
            </a:r>
            <a:r>
              <a:rPr lang="it-IT" sz="2400" dirty="0"/>
              <a:t>libertà dei due figli è garantita dall’amore misericordioso del Padre; </a:t>
            </a:r>
            <a:endParaRPr lang="it-IT" sz="2400" dirty="0" smtClean="0"/>
          </a:p>
          <a:p>
            <a:r>
              <a:rPr lang="it-IT" sz="2400" dirty="0" smtClean="0"/>
              <a:t>c’è </a:t>
            </a:r>
            <a:r>
              <a:rPr lang="it-IT" sz="2400" dirty="0"/>
              <a:t>sempre una strada che segna la distanza tra il dover essere e l’essere, segno di un cammino da compiere; </a:t>
            </a:r>
            <a:endParaRPr lang="it-IT" sz="2400" dirty="0" smtClean="0"/>
          </a:p>
          <a:p>
            <a:r>
              <a:rPr lang="it-IT" sz="2400" dirty="0" smtClean="0"/>
              <a:t>c’è </a:t>
            </a:r>
            <a:r>
              <a:rPr lang="it-IT" sz="2400" dirty="0"/>
              <a:t>sempre una casa a cui ritornare, che indica la comunione e la dignità delle relazioni padre-figli.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1520" y="1340768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Ascolta </a:t>
            </a:r>
            <a:r>
              <a:rPr lang="it-IT" sz="2400" dirty="0"/>
              <a:t>il figlio, lo accoglie, gli esprime la volontà di affetto </a:t>
            </a:r>
            <a:r>
              <a:rPr lang="it-IT" sz="2400" dirty="0" smtClean="0"/>
              <a:t>«</a:t>
            </a:r>
            <a:r>
              <a:rPr lang="it-IT" sz="2400" dirty="0"/>
              <a:t>sei sempre con me</a:t>
            </a:r>
            <a:r>
              <a:rPr lang="it-IT" sz="2400" dirty="0" smtClean="0"/>
              <a:t>» </a:t>
            </a:r>
            <a:r>
              <a:rPr lang="it-IT" sz="2400" dirty="0"/>
              <a:t>e di </a:t>
            </a:r>
            <a:r>
              <a:rPr lang="it-IT" sz="2400" dirty="0" smtClean="0"/>
              <a:t>comunione: </a:t>
            </a:r>
            <a:r>
              <a:rPr lang="it-IT" sz="2400" dirty="0"/>
              <a:t>«ciò che è mio è tuo</a:t>
            </a:r>
            <a:r>
              <a:rPr lang="it-IT" sz="2400" dirty="0" smtClean="0"/>
              <a:t>» </a:t>
            </a:r>
            <a:r>
              <a:rPr lang="it-IT" sz="2400" dirty="0"/>
              <a:t>e nello stesso tempo lo invita a «riconoscere il volto del fratello» </a:t>
            </a:r>
            <a:r>
              <a:rPr lang="it-IT" sz="2400" dirty="0" smtClean="0"/>
              <a:t>e </a:t>
            </a:r>
            <a:r>
              <a:rPr lang="it-IT" sz="2400" dirty="0"/>
              <a:t>ad unirsi alla «festa</a:t>
            </a:r>
            <a:r>
              <a:rPr lang="it-IT" sz="2400" dirty="0" smtClean="0"/>
              <a:t>»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635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856357"/>
            <a:ext cx="7272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… tutti quelli che sono guidati dallo Spirito di Dio, </a:t>
            </a:r>
          </a:p>
          <a:p>
            <a:r>
              <a:rPr lang="it-IT" sz="2400" dirty="0" smtClean="0"/>
              <a:t>questi sono figli di Dio. </a:t>
            </a:r>
            <a:r>
              <a:rPr lang="it-IT" sz="2800" dirty="0" smtClean="0">
                <a:solidFill>
                  <a:schemeClr val="bg1"/>
                </a:solidFill>
                <a:latin typeface="Calibri"/>
                <a:sym typeface="Wingdings 2"/>
              </a:rPr>
              <a:t></a:t>
            </a:r>
          </a:p>
          <a:p>
            <a:r>
              <a:rPr lang="it-IT" sz="2400" dirty="0" smtClean="0"/>
              <a:t>E voi non avete ricevuto uno spirito da schiavi </a:t>
            </a:r>
          </a:p>
          <a:p>
            <a:r>
              <a:rPr lang="it-IT" sz="2400" dirty="0" smtClean="0"/>
              <a:t>per ricadere nella paura, </a:t>
            </a:r>
          </a:p>
          <a:p>
            <a:r>
              <a:rPr lang="it-IT" sz="2400" dirty="0" smtClean="0"/>
              <a:t>ma avete ricevuto lo Spirito che rende figli adottivi, </a:t>
            </a:r>
          </a:p>
          <a:p>
            <a:r>
              <a:rPr lang="it-IT" sz="2400" dirty="0" smtClean="0"/>
              <a:t>per mezzo del quale gridiamo: «Abbà! Padre!». </a:t>
            </a:r>
            <a:endParaRPr lang="it-IT" sz="2400" baseline="30000" dirty="0"/>
          </a:p>
          <a:p>
            <a:r>
              <a:rPr lang="it-IT" sz="2400" b="1" i="1" dirty="0" smtClean="0">
                <a:solidFill>
                  <a:schemeClr val="bg1"/>
                </a:solidFill>
              </a:rPr>
              <a:t>Lo Spirito stesso, insieme al nostro spirito, </a:t>
            </a:r>
          </a:p>
          <a:p>
            <a:r>
              <a:rPr lang="it-IT" sz="2400" b="1" i="1" dirty="0" smtClean="0">
                <a:solidFill>
                  <a:schemeClr val="bg1"/>
                </a:solidFill>
              </a:rPr>
              <a:t>attesta che siamo figli di Dio. </a:t>
            </a:r>
            <a:endParaRPr lang="it-IT" sz="2400" b="1" i="1" baseline="30000" dirty="0">
              <a:solidFill>
                <a:schemeClr val="bg1"/>
              </a:solidFill>
            </a:endParaRPr>
          </a:p>
          <a:p>
            <a:r>
              <a:rPr lang="it-IT" sz="2400" dirty="0" smtClean="0"/>
              <a:t>E se siamo figli, siamo anche eredi: </a:t>
            </a:r>
          </a:p>
          <a:p>
            <a:r>
              <a:rPr lang="it-IT" sz="2400" dirty="0" smtClean="0"/>
              <a:t>eredi di Dio, coeredi di Cristo, </a:t>
            </a:r>
          </a:p>
          <a:p>
            <a:r>
              <a:rPr lang="it-IT" sz="2400" dirty="0" smtClean="0"/>
              <a:t>se davvero prendiamo parte alle sue sofferenze </a:t>
            </a:r>
          </a:p>
          <a:p>
            <a:r>
              <a:rPr lang="it-IT" sz="2400" dirty="0" smtClean="0"/>
              <a:t>per partecipare anche alla sua gloria.</a:t>
            </a:r>
            <a:r>
              <a:rPr lang="it-IT" sz="2400" dirty="0">
                <a:solidFill>
                  <a:schemeClr val="bg1"/>
                </a:solidFill>
                <a:sym typeface="Wingdings 2"/>
              </a:rPr>
              <a:t>  </a:t>
            </a:r>
            <a:endParaRPr lang="it-IT" sz="2400" baseline="30000" dirty="0">
              <a:solidFill>
                <a:schemeClr val="bg1"/>
              </a:solidFill>
            </a:endParaRPr>
          </a:p>
          <a:p>
            <a:endParaRPr lang="it-IT" sz="2400" dirty="0" smtClean="0"/>
          </a:p>
          <a:p>
            <a:pPr algn="r"/>
            <a:r>
              <a:rPr lang="it-IT" sz="2400" i="1" dirty="0" smtClean="0"/>
              <a:t>(Romani 8,14-17)</a:t>
            </a:r>
            <a:endParaRPr lang="it-IT" sz="2400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04" y="553267"/>
            <a:ext cx="1093470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3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692696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“Rientrate nel vostro cuore! </a:t>
            </a:r>
            <a:endParaRPr lang="it-IT" sz="2400" dirty="0" smtClean="0"/>
          </a:p>
          <a:p>
            <a:r>
              <a:rPr lang="it-IT" sz="2400" dirty="0" smtClean="0"/>
              <a:t>Dove </a:t>
            </a:r>
            <a:r>
              <a:rPr lang="it-IT" sz="2400" dirty="0"/>
              <a:t>volete andare lontano da voi?</a:t>
            </a:r>
          </a:p>
          <a:p>
            <a:r>
              <a:rPr lang="it-IT" sz="2400" dirty="0"/>
              <a:t>Perché vi mettete su strade deserte? </a:t>
            </a:r>
          </a:p>
          <a:p>
            <a:r>
              <a:rPr lang="it-IT" sz="2400" dirty="0"/>
              <a:t>Rientrate dal vostro vagabondaggio </a:t>
            </a:r>
            <a:endParaRPr lang="it-IT" sz="2400" dirty="0" smtClean="0"/>
          </a:p>
          <a:p>
            <a:r>
              <a:rPr lang="it-IT" sz="2400" dirty="0" smtClean="0"/>
              <a:t>che </a:t>
            </a:r>
            <a:r>
              <a:rPr lang="it-IT" sz="2400" dirty="0"/>
              <a:t>vi ha portato fuori strada; </a:t>
            </a:r>
            <a:endParaRPr lang="it-IT" sz="2400" dirty="0" smtClean="0"/>
          </a:p>
          <a:p>
            <a:r>
              <a:rPr lang="it-IT" sz="2400" dirty="0" smtClean="0"/>
              <a:t>ritornate </a:t>
            </a:r>
            <a:r>
              <a:rPr lang="it-IT" sz="2400" dirty="0"/>
              <a:t>al Signore. </a:t>
            </a:r>
          </a:p>
          <a:p>
            <a:r>
              <a:rPr lang="it-IT" sz="2400" dirty="0"/>
              <a:t>Egli è pronto. </a:t>
            </a:r>
          </a:p>
          <a:p>
            <a:r>
              <a:rPr lang="it-IT" sz="2400" dirty="0"/>
              <a:t>Prima rientra nel tuo cuore, </a:t>
            </a:r>
            <a:endParaRPr lang="it-IT" sz="2400" dirty="0" smtClean="0"/>
          </a:p>
          <a:p>
            <a:r>
              <a:rPr lang="it-IT" sz="2400" dirty="0" smtClean="0"/>
              <a:t>tu </a:t>
            </a:r>
            <a:r>
              <a:rPr lang="it-IT" sz="2400" dirty="0"/>
              <a:t>che sei diventato estraneo a te stesso </a:t>
            </a:r>
            <a:endParaRPr lang="it-IT" sz="2400" dirty="0" smtClean="0"/>
          </a:p>
          <a:p>
            <a:r>
              <a:rPr lang="it-IT" sz="2400" dirty="0" smtClean="0"/>
              <a:t>a </a:t>
            </a:r>
            <a:r>
              <a:rPr lang="it-IT" sz="2400" dirty="0"/>
              <a:t>forza di vagabondare fuori: </a:t>
            </a:r>
            <a:endParaRPr lang="it-IT" sz="2400" dirty="0" smtClean="0"/>
          </a:p>
          <a:p>
            <a:r>
              <a:rPr lang="it-IT" sz="2400" dirty="0" smtClean="0"/>
              <a:t>non </a:t>
            </a:r>
            <a:r>
              <a:rPr lang="it-IT" sz="2400" dirty="0"/>
              <a:t>conosci te stesso, e cerchi colui che ti ha creato? Torna, torna </a:t>
            </a:r>
            <a:r>
              <a:rPr lang="it-IT" sz="2400" dirty="0" smtClean="0"/>
              <a:t>al </a:t>
            </a:r>
            <a:r>
              <a:rPr lang="it-IT" sz="2400" dirty="0"/>
              <a:t>cuore”.</a:t>
            </a:r>
          </a:p>
          <a:p>
            <a:r>
              <a:rPr lang="it-IT" sz="2400" i="1" dirty="0"/>
              <a:t>	</a:t>
            </a:r>
            <a:endParaRPr lang="it-IT" sz="2400" dirty="0"/>
          </a:p>
          <a:p>
            <a:r>
              <a:rPr lang="it-IT" sz="2400" i="1" dirty="0"/>
              <a:t>	</a:t>
            </a:r>
            <a:r>
              <a:rPr lang="it-IT" sz="2400" dirty="0" smtClean="0"/>
              <a:t>(S. </a:t>
            </a:r>
            <a:r>
              <a:rPr lang="it-IT" sz="2400" b="1" dirty="0" smtClean="0"/>
              <a:t>Agostino,</a:t>
            </a:r>
            <a:r>
              <a:rPr lang="it-IT" sz="2400" i="1" dirty="0" smtClean="0"/>
              <a:t> </a:t>
            </a:r>
            <a:r>
              <a:rPr lang="it-IT" sz="2400" i="1" dirty="0"/>
              <a:t>Commento al Vangelo di Giovanni</a:t>
            </a:r>
            <a:r>
              <a:rPr lang="it-IT" sz="2400" dirty="0"/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04" y="553267"/>
            <a:ext cx="1093470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22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33" y="692696"/>
            <a:ext cx="4464496" cy="5675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2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1074" y="908720"/>
            <a:ext cx="664590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parabola mette in gioco un contrasto permanente tra giustizia e misericordia. </a:t>
            </a:r>
            <a:endParaRPr lang="it-IT" sz="2400" dirty="0" smtClean="0"/>
          </a:p>
          <a:p>
            <a:pPr lvl="1"/>
            <a:r>
              <a:rPr lang="it-IT" sz="2400" dirty="0"/>
              <a:t>T</a:t>
            </a:r>
            <a:r>
              <a:rPr lang="it-IT" sz="2400" dirty="0" smtClean="0"/>
              <a:t>re i modelli </a:t>
            </a:r>
            <a:r>
              <a:rPr lang="it-IT" sz="2400" dirty="0"/>
              <a:t>di giustizia: </a:t>
            </a:r>
            <a:endParaRPr lang="it-IT" sz="2400" dirty="0" smtClean="0"/>
          </a:p>
          <a:p>
            <a:pPr marL="800100" lvl="1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quello </a:t>
            </a:r>
            <a:r>
              <a:rPr lang="it-IT" sz="2400" dirty="0"/>
              <a:t>del fratello più </a:t>
            </a:r>
            <a:r>
              <a:rPr lang="it-IT" sz="2400" dirty="0" smtClean="0"/>
              <a:t>giovane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quello </a:t>
            </a:r>
            <a:r>
              <a:rPr lang="it-IT" sz="2400" dirty="0"/>
              <a:t>del </a:t>
            </a:r>
            <a:r>
              <a:rPr lang="it-IT" sz="2400" dirty="0" smtClean="0"/>
              <a:t>maggiore 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quello </a:t>
            </a:r>
            <a:r>
              <a:rPr lang="it-IT" sz="2400" dirty="0"/>
              <a:t>del </a:t>
            </a:r>
            <a:r>
              <a:rPr lang="it-IT" sz="2400" dirty="0" smtClean="0"/>
              <a:t>padre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endParaRPr lang="it-IT" sz="1600" dirty="0" smtClean="0"/>
          </a:p>
          <a:p>
            <a:r>
              <a:rPr lang="it-IT" sz="2400" dirty="0" smtClean="0"/>
              <a:t>I </a:t>
            </a:r>
            <a:r>
              <a:rPr lang="it-IT" sz="2400" dirty="0"/>
              <a:t>primi due </a:t>
            </a:r>
            <a:r>
              <a:rPr lang="it-IT" sz="2400" dirty="0" smtClean="0"/>
              <a:t>coniugano </a:t>
            </a:r>
            <a:r>
              <a:rPr lang="it-IT" sz="2400" dirty="0"/>
              <a:t>l’idea della giustizia sul parametro umano della retribuzione: </a:t>
            </a:r>
            <a:endParaRPr lang="it-IT" sz="2400" dirty="0" smtClean="0"/>
          </a:p>
          <a:p>
            <a:pPr marL="342900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il </a:t>
            </a:r>
            <a:r>
              <a:rPr lang="it-IT" sz="2400" dirty="0"/>
              <a:t>minore pretende di rientrare a casa non più come figlio ma come «servo», </a:t>
            </a:r>
            <a:endParaRPr lang="it-IT" sz="2400" dirty="0" smtClean="0"/>
          </a:p>
          <a:p>
            <a:pPr marL="342900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il </a:t>
            </a:r>
            <a:r>
              <a:rPr lang="it-IT" sz="2400" dirty="0"/>
              <a:t>maggiore condanna senza appello il fratello che ha sbagliato e giudica il padre che lo ha riaccolto. </a:t>
            </a:r>
            <a:endParaRPr lang="it-IT" sz="2400" dirty="0" smtClean="0"/>
          </a:p>
          <a:p>
            <a:pPr>
              <a:buClr>
                <a:schemeClr val="accent3">
                  <a:lumMod val="50000"/>
                </a:schemeClr>
              </a:buClr>
              <a:buSzPct val="110000"/>
            </a:pPr>
            <a:endParaRPr lang="it-IT" dirty="0" smtClean="0"/>
          </a:p>
          <a:p>
            <a:pPr>
              <a:buClr>
                <a:schemeClr val="accent3">
                  <a:lumMod val="50000"/>
                </a:schemeClr>
              </a:buClr>
              <a:buSzPct val="110000"/>
            </a:pPr>
            <a:r>
              <a:rPr lang="it-IT" sz="2400" dirty="0" smtClean="0"/>
              <a:t>Il </a:t>
            </a:r>
            <a:r>
              <a:rPr lang="it-IT" sz="2400" dirty="0"/>
              <a:t>terzo modello, quello del </a:t>
            </a:r>
            <a:r>
              <a:rPr lang="it-IT" sz="2400" dirty="0" smtClean="0"/>
              <a:t>Padre coniuga </a:t>
            </a:r>
            <a:r>
              <a:rPr lang="it-IT" sz="2400" dirty="0"/>
              <a:t>la giustizia con la misericordia.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3" y="260648"/>
            <a:ext cx="2338113" cy="3666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3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860" y="314583"/>
            <a:ext cx="470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La narrazione </a:t>
            </a:r>
            <a:r>
              <a:rPr lang="it-IT" sz="2400" dirty="0"/>
              <a:t>evidenzia l’esercizio della libertà di fronte alla paternità: </a:t>
            </a:r>
            <a:endParaRPr lang="it-IT" sz="2400" dirty="0" smtClean="0"/>
          </a:p>
          <a:p>
            <a:pPr marL="342900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il </a:t>
            </a:r>
            <a:r>
              <a:rPr lang="it-IT" sz="2400" dirty="0"/>
              <a:t>minore la esprime «fuggendo» e «cercando altre strade», </a:t>
            </a:r>
            <a:endParaRPr lang="it-IT" sz="2400" dirty="0" smtClean="0"/>
          </a:p>
          <a:p>
            <a:pPr marL="342900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il </a:t>
            </a:r>
            <a:r>
              <a:rPr lang="it-IT" sz="2400" dirty="0"/>
              <a:t>maggiore la vive in una forma frustrante, come un servo </a:t>
            </a:r>
            <a:r>
              <a:rPr lang="it-IT" sz="2400" dirty="0" smtClean="0"/>
              <a:t>sottomesso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154860" y="350100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Entrambi non </a:t>
            </a:r>
            <a:r>
              <a:rPr lang="it-IT" sz="2400" dirty="0"/>
              <a:t>conoscono e </a:t>
            </a:r>
            <a:r>
              <a:rPr lang="it-IT" sz="2400" dirty="0" smtClean="0"/>
              <a:t>non </a:t>
            </a:r>
            <a:r>
              <a:rPr lang="it-IT" sz="2400" dirty="0"/>
              <a:t>apprezzano l’amore del Padre. </a:t>
            </a:r>
            <a:endParaRPr lang="it-IT" sz="2400" dirty="0" smtClean="0"/>
          </a:p>
          <a:p>
            <a:r>
              <a:rPr lang="it-IT" sz="2400" dirty="0" smtClean="0"/>
              <a:t>Sono </a:t>
            </a:r>
            <a:r>
              <a:rPr lang="it-IT" sz="2400" dirty="0"/>
              <a:t>alla </a:t>
            </a:r>
            <a:r>
              <a:rPr lang="it-IT" sz="2400" dirty="0" smtClean="0"/>
              <a:t>ricerca per strade diverse</a:t>
            </a:r>
            <a:r>
              <a:rPr lang="it-IT" sz="2400" dirty="0"/>
              <a:t>: </a:t>
            </a:r>
            <a:endParaRPr lang="it-IT" sz="2400" dirty="0" smtClean="0"/>
          </a:p>
          <a:p>
            <a:pPr marL="342900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il </a:t>
            </a:r>
            <a:r>
              <a:rPr lang="it-IT" sz="2400" dirty="0"/>
              <a:t>minore scopre a proprie spese il valore della paternità di Dio e della casa: prende coscienza di se stesso e si rimette sulla strada del ritorno. </a:t>
            </a:r>
            <a:endParaRPr lang="it-IT" sz="2400" dirty="0" smtClean="0"/>
          </a:p>
          <a:p>
            <a:pPr marL="342900" indent="-342900">
              <a:buClr>
                <a:schemeClr val="accent3">
                  <a:lumMod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it-IT" sz="2400" dirty="0" smtClean="0"/>
              <a:t>Il </a:t>
            </a:r>
            <a:r>
              <a:rPr lang="it-IT" sz="2400" dirty="0"/>
              <a:t>maggiore </a:t>
            </a:r>
            <a:r>
              <a:rPr lang="it-IT" sz="2400" dirty="0" smtClean="0"/>
              <a:t>«si ferma </a:t>
            </a:r>
            <a:r>
              <a:rPr lang="it-IT" sz="2400" dirty="0"/>
              <a:t>fuori» dalla casa, rifiutando di accettare la «logica misericordiosa» del Padre.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4660"/>
            <a:ext cx="2338807" cy="3132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5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260648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pagina lucana rimane </a:t>
            </a:r>
            <a:r>
              <a:rPr lang="it-IT" sz="2400" b="1" dirty="0">
                <a:solidFill>
                  <a:schemeClr val="bg1"/>
                </a:solidFill>
              </a:rPr>
              <a:t>«aperta» </a:t>
            </a:r>
            <a:r>
              <a:rPr lang="it-IT" sz="2400" dirty="0"/>
              <a:t>a ulteriori sviluppi, chiede di essere completata, scritta a partire dalla nostra vita. Ne è segno la casa «dalle porte spalancate». Non è forse l’immagine di come deve essere la nostra accoglienza verso i fratelli?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18506" y="2924944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Possiamo e dobbiamo </a:t>
            </a:r>
            <a:r>
              <a:rPr lang="it-IT" sz="2400" dirty="0" smtClean="0"/>
              <a:t>interrogarci a </a:t>
            </a:r>
            <a:r>
              <a:rPr lang="it-IT" sz="2400" dirty="0"/>
              <a:t>partire dall’intero racconto e da quel fiato sospeso che lo </a:t>
            </a:r>
            <a:r>
              <a:rPr lang="it-IT" sz="2400" dirty="0" smtClean="0"/>
              <a:t>conclude</a:t>
            </a:r>
            <a:r>
              <a:rPr lang="it-IT" sz="2400" dirty="0"/>
              <a:t>.</a:t>
            </a:r>
            <a:endParaRPr lang="it-IT" sz="2400" dirty="0" smtClean="0"/>
          </a:p>
          <a:p>
            <a:r>
              <a:rPr lang="it-IT" sz="2400" dirty="0" smtClean="0"/>
              <a:t>Entrambi </a:t>
            </a:r>
            <a:r>
              <a:rPr lang="it-IT" sz="2400" dirty="0"/>
              <a:t>i fratelli sono stati ritrovati dal padre, il quale </a:t>
            </a:r>
            <a:r>
              <a:rPr lang="it-IT" sz="2400" dirty="0" smtClean="0"/>
              <a:t>sarà </a:t>
            </a:r>
            <a:r>
              <a:rPr lang="it-IT" sz="2400" dirty="0"/>
              <a:t>nella gioia solo quando ha in casa tutti i suoi figli, capaci di perdonarsi e di fare festa insieme.</a:t>
            </a:r>
          </a:p>
        </p:txBody>
      </p:sp>
    </p:spTree>
    <p:extLst>
      <p:ext uri="{BB962C8B-B14F-4D97-AF65-F5344CB8AC3E}">
        <p14:creationId xmlns:p14="http://schemas.microsoft.com/office/powerpoint/2010/main" val="8137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1398270"/>
            <a:ext cx="4358640" cy="4061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3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3717032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Cercate </a:t>
            </a:r>
            <a:r>
              <a:rPr lang="it-IT" sz="2400" dirty="0"/>
              <a:t>il Signore, mentre si fa trovare, invocatelo, mentre è vicino.</a:t>
            </a:r>
          </a:p>
          <a:p>
            <a:r>
              <a:rPr lang="it-IT" sz="2400" dirty="0"/>
              <a:t>L’empio abbandoni la sua via e l’uomo iniquo i suoi pensieri; ritorni </a:t>
            </a:r>
            <a:r>
              <a:rPr lang="it-IT" sz="2400" dirty="0" smtClean="0"/>
              <a:t>al Signore </a:t>
            </a:r>
            <a:r>
              <a:rPr lang="it-IT" sz="2400" dirty="0"/>
              <a:t>che avrà misericordia di lui, al nostro Dio che largamente </a:t>
            </a:r>
            <a:r>
              <a:rPr lang="it-IT" sz="2400" dirty="0" smtClean="0"/>
              <a:t>perdona.</a:t>
            </a:r>
            <a:endParaRPr lang="it-IT" sz="2400" dirty="0"/>
          </a:p>
          <a:p>
            <a:pPr algn="r"/>
            <a:r>
              <a:rPr lang="it-IT" sz="2400" dirty="0"/>
              <a:t>(</a:t>
            </a:r>
            <a:r>
              <a:rPr lang="it-IT" sz="2400" dirty="0" err="1"/>
              <a:t>Is</a:t>
            </a:r>
            <a:r>
              <a:rPr lang="it-IT" sz="2400" dirty="0"/>
              <a:t> 55,7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pic>
        <p:nvPicPr>
          <p:cNvPr id="3" name="Picture 2" descr="http://www.tradcong.org/Teshuva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96" y="764704"/>
            <a:ext cx="1988007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429000"/>
            <a:ext cx="73202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/>
              <a:t>Ritorna, Israele ribelle, dice il Signore. Non ti mostrerò la faccia </a:t>
            </a:r>
            <a:r>
              <a:rPr lang="it-IT" sz="2400" dirty="0" smtClean="0"/>
              <a:t>sdegnata, perché </a:t>
            </a:r>
            <a:r>
              <a:rPr lang="it-IT" sz="2400" dirty="0"/>
              <a:t>io sono pietoso. Non conserverò l’ira per sempre. </a:t>
            </a:r>
            <a:r>
              <a:rPr lang="it-IT" sz="2400" dirty="0" smtClean="0"/>
              <a:t>Su, riconosci </a:t>
            </a:r>
            <a:r>
              <a:rPr lang="it-IT" sz="2400" dirty="0"/>
              <a:t>la tua colpa, perché sei stata infedele al Signore, tuo Dio; </a:t>
            </a:r>
            <a:r>
              <a:rPr lang="it-IT" sz="2400" dirty="0" smtClean="0"/>
              <a:t>hai concesso </a:t>
            </a:r>
            <a:r>
              <a:rPr lang="it-IT" sz="2400" dirty="0"/>
              <a:t>il tuo amore agli stranieri sotto ogni albero verde, e non </a:t>
            </a:r>
            <a:r>
              <a:rPr lang="it-IT" sz="2400" dirty="0" smtClean="0"/>
              <a:t>hai ascoltato </a:t>
            </a:r>
            <a:r>
              <a:rPr lang="it-IT" sz="2400" dirty="0"/>
              <a:t>la mia voce. Oracolo del </a:t>
            </a:r>
            <a:r>
              <a:rPr lang="it-IT" sz="2400" dirty="0" smtClean="0"/>
              <a:t>Signore.</a:t>
            </a:r>
          </a:p>
          <a:p>
            <a:pPr algn="r"/>
            <a:r>
              <a:rPr lang="it-IT" sz="2400" dirty="0" smtClean="0"/>
              <a:t> </a:t>
            </a:r>
            <a:r>
              <a:rPr lang="it-IT" sz="2400" dirty="0"/>
              <a:t>(</a:t>
            </a:r>
            <a:r>
              <a:rPr lang="it-IT" sz="2400" dirty="0" err="1"/>
              <a:t>Ger</a:t>
            </a:r>
            <a:r>
              <a:rPr lang="it-IT" sz="2400" dirty="0"/>
              <a:t> 3,12-13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776" y="831823"/>
            <a:ext cx="3707904" cy="24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4415" y="371703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/>
              <a:t>Non è un figlio carissimo per me </a:t>
            </a:r>
            <a:r>
              <a:rPr lang="it-IT" sz="2400" dirty="0" err="1"/>
              <a:t>Èfraim</a:t>
            </a:r>
            <a:r>
              <a:rPr lang="it-IT" sz="2400" dirty="0"/>
              <a:t>, il mio bambino prediletto?</a:t>
            </a:r>
          </a:p>
          <a:p>
            <a:r>
              <a:rPr lang="it-IT" sz="2400" dirty="0"/>
              <a:t>Ogni volta che lo minaccio, me ne ricordo sempre con affetto. </a:t>
            </a:r>
            <a:r>
              <a:rPr lang="it-IT" sz="2400" dirty="0" smtClean="0"/>
              <a:t>Per questo </a:t>
            </a:r>
            <a:r>
              <a:rPr lang="it-IT" sz="2400" dirty="0"/>
              <a:t>il mio cuore si commuove per lui e sento per lui profonda tenerezza</a:t>
            </a:r>
            <a:r>
              <a:rPr lang="it-IT" sz="2400" dirty="0" smtClean="0"/>
              <a:t>”. Oracolo </a:t>
            </a:r>
            <a:r>
              <a:rPr lang="it-IT" sz="2400" dirty="0"/>
              <a:t>del </a:t>
            </a:r>
            <a:r>
              <a:rPr lang="it-IT" sz="2400" dirty="0" smtClean="0"/>
              <a:t>Signore. </a:t>
            </a:r>
          </a:p>
          <a:p>
            <a:pPr algn="r"/>
            <a:r>
              <a:rPr lang="it-IT" sz="2400" dirty="0" smtClean="0"/>
              <a:t>(</a:t>
            </a:r>
            <a:r>
              <a:rPr lang="it-IT" sz="2400" dirty="0" err="1"/>
              <a:t>Ger</a:t>
            </a:r>
            <a:r>
              <a:rPr lang="it-IT" sz="2400" dirty="0"/>
              <a:t> 31,20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980728"/>
            <a:ext cx="512896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0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16288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Padre Nostro che sei nei Cieli, </a:t>
            </a:r>
            <a:endParaRPr lang="it-IT" sz="2400" dirty="0" smtClean="0"/>
          </a:p>
          <a:p>
            <a:r>
              <a:rPr lang="it-IT" sz="2400" dirty="0" smtClean="0"/>
              <a:t>sia </a:t>
            </a:r>
            <a:r>
              <a:rPr lang="it-IT" sz="2400" dirty="0"/>
              <a:t>santificato il tuo nome, </a:t>
            </a:r>
            <a:endParaRPr lang="it-IT" sz="2400" dirty="0" smtClean="0"/>
          </a:p>
          <a:p>
            <a:r>
              <a:rPr lang="it-IT" sz="2400" dirty="0" smtClean="0"/>
              <a:t>venga </a:t>
            </a:r>
            <a:r>
              <a:rPr lang="it-IT" sz="2400" dirty="0"/>
              <a:t>il tuo regno </a:t>
            </a:r>
            <a:endParaRPr lang="it-IT" sz="2400" dirty="0" smtClean="0"/>
          </a:p>
          <a:p>
            <a:r>
              <a:rPr lang="it-IT" sz="2400" dirty="0" smtClean="0"/>
              <a:t>e </a:t>
            </a:r>
            <a:r>
              <a:rPr lang="it-IT" sz="2400" dirty="0"/>
              <a:t>sia fatta la tua volontà </a:t>
            </a:r>
            <a:endParaRPr lang="it-IT" sz="2400" dirty="0" smtClean="0"/>
          </a:p>
          <a:p>
            <a:r>
              <a:rPr lang="it-IT" sz="2400" dirty="0" smtClean="0"/>
              <a:t>come </a:t>
            </a:r>
            <a:r>
              <a:rPr lang="it-IT" sz="2400" dirty="0"/>
              <a:t>in Cielo così in terra. </a:t>
            </a:r>
            <a:endParaRPr lang="it-IT" sz="2400" dirty="0" smtClean="0"/>
          </a:p>
          <a:p>
            <a:r>
              <a:rPr lang="it-IT" sz="2400" dirty="0" smtClean="0"/>
              <a:t>Dacci </a:t>
            </a:r>
            <a:r>
              <a:rPr lang="it-IT" sz="2400" dirty="0"/>
              <a:t>oggi il nostro pane quotidiano </a:t>
            </a:r>
            <a:endParaRPr lang="it-IT" sz="2400" dirty="0" smtClean="0"/>
          </a:p>
          <a:p>
            <a:r>
              <a:rPr lang="it-IT" sz="2400" dirty="0" smtClean="0"/>
              <a:t>e </a:t>
            </a:r>
            <a:r>
              <a:rPr lang="it-IT" sz="2400" dirty="0"/>
              <a:t>rimetti a noi i nostri debiti </a:t>
            </a:r>
            <a:endParaRPr lang="it-IT" sz="2400" dirty="0" smtClean="0"/>
          </a:p>
          <a:p>
            <a:r>
              <a:rPr lang="it-IT" sz="2400" dirty="0" smtClean="0"/>
              <a:t>come </a:t>
            </a:r>
            <a:r>
              <a:rPr lang="it-IT" sz="2400" dirty="0"/>
              <a:t>noi li rimettiamo ai nostri debitori </a:t>
            </a:r>
            <a:endParaRPr lang="it-IT" sz="2400" dirty="0" smtClean="0"/>
          </a:p>
          <a:p>
            <a:r>
              <a:rPr lang="it-IT" sz="2400" dirty="0" smtClean="0"/>
              <a:t>e </a:t>
            </a:r>
            <a:r>
              <a:rPr lang="it-IT" sz="2400" dirty="0"/>
              <a:t>non ci indurre in tentazione </a:t>
            </a:r>
            <a:endParaRPr lang="it-IT" sz="2400" dirty="0" smtClean="0"/>
          </a:p>
          <a:p>
            <a:r>
              <a:rPr lang="it-IT" sz="2400" dirty="0" smtClean="0"/>
              <a:t>ma </a:t>
            </a:r>
            <a:r>
              <a:rPr lang="it-IT" sz="2400" dirty="0"/>
              <a:t>liberaci dal male. </a:t>
            </a:r>
            <a:br>
              <a:rPr lang="it-IT" sz="2400" dirty="0"/>
            </a:br>
            <a:r>
              <a:rPr lang="it-IT" sz="2400" dirty="0"/>
              <a:t>Amen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1093470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58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1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5400600" cy="560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2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51112" y="443711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200" dirty="0" smtClean="0">
                <a:solidFill>
                  <a:srgbClr val="37441C"/>
                </a:solidFill>
                <a:effectLst>
                  <a:glow rad="25400">
                    <a:schemeClr val="accent3">
                      <a:lumMod val="75000"/>
                      <a:alpha val="24000"/>
                    </a:schemeClr>
                  </a:glow>
                </a:effectLst>
                <a:latin typeface="All Over Again" pitchFamily="2" charset="0"/>
                <a:ea typeface="All Over Again" pitchFamily="2" charset="0"/>
              </a:rPr>
              <a:t>incompiuta</a:t>
            </a:r>
            <a:endParaRPr lang="it-IT" sz="7200" dirty="0">
              <a:solidFill>
                <a:srgbClr val="37441C"/>
              </a:solidFill>
              <a:effectLst>
                <a:glow rad="25400">
                  <a:schemeClr val="accent3">
                    <a:lumMod val="75000"/>
                    <a:alpha val="24000"/>
                  </a:schemeClr>
                </a:glow>
              </a:effectLst>
              <a:latin typeface="All Over Again" pitchFamily="2" charset="0"/>
              <a:ea typeface="All Over Again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381095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33300"/>
                </a:solidFill>
              </a:rPr>
              <a:t>Una parabola</a:t>
            </a:r>
            <a:endParaRPr lang="it-IT" sz="2800" b="1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248472" cy="4921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5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76056" y="270510"/>
            <a:ext cx="3744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Luca 15, 11-32</a:t>
            </a:r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Disse </a:t>
            </a:r>
            <a:r>
              <a:rPr lang="it-IT" sz="2400" dirty="0"/>
              <a:t>ancora: «Un uomo aveva due figli. </a:t>
            </a:r>
            <a:r>
              <a:rPr lang="it-IT" sz="2400" baseline="30000" dirty="0"/>
              <a:t>12</a:t>
            </a:r>
            <a:r>
              <a:rPr lang="it-IT" sz="2400" dirty="0"/>
              <a:t>Il più giovane dei due disse al padre: «Padre, dammi la parte di patrimonio che mi spetta». Ed egli divise tra loro le sue sostanze. </a:t>
            </a:r>
            <a:r>
              <a:rPr lang="it-IT" sz="2400" baseline="30000" dirty="0"/>
              <a:t>13</a:t>
            </a:r>
            <a:r>
              <a:rPr lang="it-IT" sz="2400" dirty="0"/>
              <a:t>Pochi giorni dopo, il figlio più giovane, raccolte tutte le sue cose, partì per un paese lontano e là sperperò il suo patrimonio vivendo in modo dissoluto.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510"/>
            <a:ext cx="4267200" cy="631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2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89373" y="3933056"/>
            <a:ext cx="660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/>
              <a:t>14</a:t>
            </a:r>
            <a:r>
              <a:rPr lang="it-IT" sz="2400" dirty="0"/>
              <a:t>Quando ebbe speso tutto, sopraggiunse in quel paese una grande carestia ed egli cominciò a trovarsi nel bisogno. </a:t>
            </a:r>
            <a:r>
              <a:rPr lang="it-IT" sz="2400" baseline="30000" dirty="0"/>
              <a:t>15</a:t>
            </a:r>
            <a:r>
              <a:rPr lang="it-IT" sz="2400" dirty="0"/>
              <a:t>Allora andò a mettersi al servizio di uno degli abitanti di quella regione, che lo mandò nei suoi campi a pascolare i porci. </a:t>
            </a:r>
            <a:r>
              <a:rPr lang="it-IT" sz="2400" baseline="30000" dirty="0"/>
              <a:t>16</a:t>
            </a:r>
            <a:r>
              <a:rPr lang="it-IT" sz="2400" dirty="0"/>
              <a:t>Avrebbe voluto saziarsi con le carrube di cui si nutrivano i porci; ma nessuno gli dava nulla.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332655"/>
            <a:ext cx="5328592" cy="3341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3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5736" y="3933056"/>
            <a:ext cx="6534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/>
              <a:t>17</a:t>
            </a:r>
            <a:r>
              <a:rPr lang="it-IT" sz="2400" dirty="0"/>
              <a:t>Allora ritornò in sé e disse: «Quanti salariati di mio padre hanno pane in abbondanza e io qui muoio di fame! </a:t>
            </a:r>
            <a:r>
              <a:rPr lang="it-IT" sz="2400" baseline="30000" dirty="0"/>
              <a:t>18</a:t>
            </a:r>
            <a:r>
              <a:rPr lang="it-IT" sz="2400" dirty="0"/>
              <a:t>Mi alzerò, andrò da mio padre e gli dirò: Padre, ho peccato verso il Cielo e davanti a te; </a:t>
            </a:r>
            <a:r>
              <a:rPr lang="it-IT" sz="2400" baseline="30000" dirty="0"/>
              <a:t>19</a:t>
            </a:r>
            <a:r>
              <a:rPr lang="it-IT" sz="2400" dirty="0"/>
              <a:t>non sono più degno di essere chiamato tuo figlio. Trattami come uno dei tuoi salariati». </a:t>
            </a:r>
            <a:r>
              <a:rPr lang="it-IT" sz="2400" baseline="30000" dirty="0"/>
              <a:t>20</a:t>
            </a:r>
            <a:r>
              <a:rPr lang="it-IT" sz="2400" dirty="0"/>
              <a:t>Si alzò e tornò da suo padre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7"/>
            <a:ext cx="6840760" cy="3541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7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2063</Words>
  <Application>Microsoft Office PowerPoint</Application>
  <PresentationFormat>Presentazione su schermo (4:3)</PresentationFormat>
  <Paragraphs>150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 Luciano</dc:creator>
  <cp:lastModifiedBy>don Luciano</cp:lastModifiedBy>
  <cp:revision>65</cp:revision>
  <dcterms:created xsi:type="dcterms:W3CDTF">2013-03-04T20:35:35Z</dcterms:created>
  <dcterms:modified xsi:type="dcterms:W3CDTF">2013-03-07T07:18:19Z</dcterms:modified>
</cp:coreProperties>
</file>